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00"/>
    <a:srgbClr val="ED83E5"/>
    <a:srgbClr val="6EBEC6"/>
    <a:srgbClr val="CC3399"/>
    <a:srgbClr val="34CCDC"/>
    <a:srgbClr val="E4FC04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6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70804-41D7-4401-908A-07B743ED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Методическая копилка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0A508-A164-46DF-9572-868B51A70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Практико-ориентированные задачи на итоговой государственной аттестации в 9 классе</a:t>
            </a:r>
          </a:p>
          <a:p>
            <a:r>
              <a:rPr lang="ru-RU" dirty="0"/>
              <a:t>Материалы для подготовки </a:t>
            </a:r>
            <a:r>
              <a:rPr lang="ru-RU"/>
              <a:t>учащихся к 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92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Всегда рада нашему общению, коллеги!</a:t>
            </a:r>
          </a:p>
        </p:txBody>
      </p:sp>
    </p:spTree>
    <p:extLst>
      <p:ext uri="{BB962C8B-B14F-4D97-AF65-F5344CB8AC3E}">
        <p14:creationId xmlns:p14="http://schemas.microsoft.com/office/powerpoint/2010/main" val="242467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940" y="37544"/>
            <a:ext cx="753001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для самостоятельного решения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6"/>
          <a:stretch/>
        </p:blipFill>
        <p:spPr bwMode="auto">
          <a:xfrm>
            <a:off x="346500" y="478104"/>
            <a:ext cx="8153261" cy="29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"/>
          <a:stretch/>
        </p:blipFill>
        <p:spPr bwMode="auto">
          <a:xfrm>
            <a:off x="379178" y="3395537"/>
            <a:ext cx="8120583" cy="33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0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43038"/>
            <a:ext cx="8598270" cy="421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55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2"/>
          <a:stretch/>
        </p:blipFill>
        <p:spPr bwMode="auto">
          <a:xfrm>
            <a:off x="179512" y="404664"/>
            <a:ext cx="870241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2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86" y="19979"/>
            <a:ext cx="868030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2" y="3231942"/>
            <a:ext cx="8683345" cy="35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71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1"/>
          <a:stretch/>
        </p:blipFill>
        <p:spPr bwMode="auto">
          <a:xfrm>
            <a:off x="239248" y="908720"/>
            <a:ext cx="8736802" cy="455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8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4" y="351521"/>
            <a:ext cx="8730264" cy="57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2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31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1484"/>
            <a:ext cx="8496944" cy="346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579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8725163" cy="446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00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004"/>
            <a:ext cx="8712968" cy="55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31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Зонт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70739" y="276503"/>
                <a:ext cx="357610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i="1" dirty="0">
                    <a:latin typeface="Cambria Math"/>
                  </a:rPr>
                  <a:t>Пичугина Светлана Николаевна,</a:t>
                </a:r>
              </a:p>
              <a:p>
                <a:r>
                  <a:rPr lang="ru-RU" i="1" dirty="0">
                    <a:latin typeface="Cambria Math"/>
                  </a:rPr>
                  <a:t>учитель математики</a:t>
                </a:r>
                <a:endParaRPr lang="ru-RU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0">
                          <a:latin typeface="Cambria Math"/>
                        </a:rPr>
                        <m:t>МБНОУ</m:t>
                      </m:r>
                      <m:r>
                        <a:rPr lang="ru-RU" i="1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ru-RU" i="1">
                          <a:latin typeface="Cambria Math"/>
                        </a:rPr>
                        <m:t>Гимназия №59</m:t>
                      </m:r>
                    </m:oMath>
                  </m:oMathPara>
                </a14:m>
                <a:endParaRPr lang="ru-RU" i="1" dirty="0">
                  <a:latin typeface="Cambria Math"/>
                </a:endParaRPr>
              </a:p>
              <a:p>
                <a:r>
                  <a:rPr lang="ru-RU" i="1" dirty="0">
                    <a:latin typeface="Cambria Math"/>
                  </a:rPr>
                  <a:t>г.Новокузнецк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39" y="276503"/>
                <a:ext cx="3576107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536" t="-3046" r="-1024" b="-6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01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88639"/>
            <a:ext cx="8299129" cy="303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3" y="3224662"/>
            <a:ext cx="8246742" cy="336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658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5345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1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2" y="548680"/>
            <a:ext cx="86480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5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08" y="454506"/>
            <a:ext cx="3470275" cy="197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75336" y="2434478"/>
            <a:ext cx="90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5095"/>
            <a:ext cx="518457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Два друга Максим и Влад задумались о том, как рассчитать площадь поверхности зонта.</a:t>
            </a:r>
          </a:p>
          <a:p>
            <a:pPr algn="just"/>
            <a:r>
              <a:rPr lang="ru-RU" sz="2000" dirty="0"/>
              <a:t>На первый взгляд зонт кажется круглым, а его купол напоминает часть сферы сферический сегмент). Но если присмотреться, то видно, что купол зонта состоит из десяти отдельных клиньев, натянутых на каркас из десяти спиц (рис. 1).</a:t>
            </a:r>
          </a:p>
          <a:p>
            <a:pPr algn="just"/>
            <a:r>
              <a:rPr lang="ru-RU" sz="2000" dirty="0"/>
              <a:t>Сферическая форма в раскрытом состоянии достигается за счёт гибкости спиц и эластичности ткани, из которой изготовлен зонт.</a:t>
            </a:r>
          </a:p>
          <a:p>
            <a:pPr algn="just"/>
            <a:r>
              <a:rPr lang="ru-RU" sz="2000" dirty="0"/>
              <a:t>Максим и Влад сумели измерить расстояние между концами соседних спиц а. Оно оказалось равно 32 см. Высота купола зонта h (рис. 2) оказалась равна 25 см, а расстояние d между концами спиц, образующих дугу окружности, проходящей через вершину зонта, – ровно 110 см.</a:t>
            </a:r>
          </a:p>
          <a:p>
            <a:r>
              <a:rPr lang="ru-RU" sz="20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28" y="3209482"/>
            <a:ext cx="2605638" cy="274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44266" y="6021288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2</a:t>
            </a:r>
          </a:p>
        </p:txBody>
      </p:sp>
    </p:spTree>
    <p:extLst>
      <p:ext uri="{BB962C8B-B14F-4D97-AF65-F5344CB8AC3E}">
        <p14:creationId xmlns:p14="http://schemas.microsoft.com/office/powerpoint/2010/main" val="304309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8864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1. </a:t>
            </a:r>
            <a:r>
              <a:rPr lang="ru-RU" sz="2400" dirty="0"/>
              <a:t>Длина зонта в сложенном виде равна 25 см и складывается из длины ручки (рис. 3) и трети длины спицы (зонт в три сложения). Найдите длину спицы, если длина ручки зонта равна 5,8 см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2" y="1824797"/>
            <a:ext cx="3528392" cy="79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95936" y="2038000"/>
            <a:ext cx="1886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1" y="3084349"/>
            <a:ext cx="3851009" cy="225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7598" y="2484449"/>
            <a:ext cx="390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Найдем треть длины спицы: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5594" y="3054706"/>
            <a:ext cx="440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 25−5,8=25,0−5,8 =19,2 (см)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57598" y="4171603"/>
                <a:ext cx="2771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/>
                      </a:rPr>
                      <m:t>19,2</m:t>
                    </m:r>
                    <m:r>
                      <a:rPr lang="ru-RU" sz="2400" b="0" i="1" dirty="0" smtClean="0">
                        <a:latin typeface="Cambria Math"/>
                        <a:ea typeface="Cambria Math"/>
                      </a:rPr>
                      <m:t>∙3</m:t>
                    </m:r>
                  </m:oMath>
                </a14:m>
                <a:r>
                  <a:rPr lang="ru-RU" sz="2400" dirty="0"/>
                  <a:t>=57,6 (см)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598" y="4171603"/>
                <a:ext cx="2771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40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4657598" y="3577926"/>
            <a:ext cx="380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 Найдем длину всей спицы: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54106" y="5003869"/>
            <a:ext cx="2149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Ответ: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57,6</a:t>
            </a:r>
          </a:p>
        </p:txBody>
      </p:sp>
    </p:spTree>
    <p:extLst>
      <p:ext uri="{BB962C8B-B14F-4D97-AF65-F5344CB8AC3E}">
        <p14:creationId xmlns:p14="http://schemas.microsoft.com/office/powerpoint/2010/main" val="242801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89679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2. </a:t>
            </a:r>
            <a:r>
              <a:rPr lang="ru-RU" sz="2400" dirty="0"/>
              <a:t>Поскольку зонт сшит из треугольников, рассуждал Максим, площадь его поверхности можно найти как сумму площадей треугольников. Вычислите площадь поверхности зонта методом Максима, если высота каждого равнобедренного треугольника, проведённая к основанию, равна 57,2 см. Ответ дайте в квадратных сантиметрах с округлением до десятков.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1880" y="2906866"/>
                <a:ext cx="38833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зонта</m:t>
                          </m:r>
                        </m:sub>
                      </m:sSub>
                      <m:r>
                        <a:rPr lang="ru-RU" sz="3200" b="0" i="1" smtClean="0">
                          <a:latin typeface="Cambria Math"/>
                        </a:rPr>
                        <m:t>=10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906866"/>
                <a:ext cx="3883361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1725"/>
            <a:ext cx="2750704" cy="15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3149" y="3671947"/>
                <a:ext cx="4839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/>
                        </a:rPr>
                        <m:t>Найдём площадь одного треугольника: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149" y="3671947"/>
                <a:ext cx="4839786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>
            <a:off x="822665" y="4276609"/>
            <a:ext cx="1731336" cy="2232248"/>
          </a:xfrm>
          <a:prstGeom prst="triangl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3"/>
          </p:cNvCxnSpPr>
          <p:nvPr/>
        </p:nvCxnSpPr>
        <p:spPr>
          <a:xfrm>
            <a:off x="1683414" y="4276609"/>
            <a:ext cx="4919" cy="223224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13332" y="5726572"/>
                <a:ext cx="745061" cy="461665"/>
              </a:xfrm>
              <a:prstGeom prst="rect">
                <a:avLst/>
              </a:prstGeom>
              <a:solidFill>
                <a:srgbClr val="CCFF66">
                  <a:alpha val="38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𝟓𝟕</m:t>
                      </m:r>
                      <m:r>
                        <a:rPr lang="ru-RU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ru-RU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32" y="5726572"/>
                <a:ext cx="74506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459" r="-15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864599" y="4341577"/>
            <a:ext cx="6070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Максим и Влад сумели измерить расстояние между концами соседних спиц а. Оно оказалось равно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 32 </a:t>
            </a:r>
            <a:r>
              <a:rPr lang="ru-RU" sz="2400" dirty="0"/>
              <a:t>см.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2461" y="6396335"/>
            <a:ext cx="492443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32</a:t>
            </a:r>
            <a:endParaRPr lang="ru-RU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290256" y="4080423"/>
                <a:ext cx="3233834" cy="1014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∙32∙57,2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56" y="4080423"/>
                <a:ext cx="3233834" cy="10143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80231" y="4341577"/>
                <a:ext cx="2455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=915,2 (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231" y="4341577"/>
                <a:ext cx="2455352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0959" y="5006092"/>
                <a:ext cx="38833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/>
                            </a:rPr>
                            <m:t>зонта</m:t>
                          </m:r>
                        </m:sub>
                      </m:sSub>
                      <m:r>
                        <a:rPr lang="ru-RU" sz="3200" b="0" i="1" smtClean="0">
                          <a:latin typeface="Cambria Math"/>
                        </a:rPr>
                        <m:t>=10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∙915,2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959" y="5006092"/>
                <a:ext cx="3883361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60615" y="5006092"/>
                <a:ext cx="2694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=9152 (</m:t>
                      </m:r>
                      <m:sSup>
                        <m:sSup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3200" b="0" i="1" smtClean="0">
                              <a:latin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15" y="5006092"/>
                <a:ext cx="2694584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64599" y="5698961"/>
                <a:ext cx="1528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91</m:t>
                      </m:r>
                      <m:r>
                        <a:rPr lang="ru-RU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  <m:r>
                        <a:rPr lang="ru-RU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ru-RU" sz="2800" b="0" i="1" smtClean="0">
                          <a:latin typeface="Cambria Math"/>
                        </a:rPr>
                        <m:t> 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599" y="5698961"/>
                <a:ext cx="1528367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>
            <a:off x="3620767" y="6143625"/>
            <a:ext cx="151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4706" y="5695794"/>
                <a:ext cx="10695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9150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706" y="5695794"/>
                <a:ext cx="106952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5426094" y="5780782"/>
            <a:ext cx="22517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Ответ: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9150</a:t>
            </a:r>
            <a:endParaRPr lang="ru-RU" sz="3200" dirty="0"/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1" grpId="0" animBg="1"/>
      <p:bldP spid="12" grpId="0"/>
      <p:bldP spid="12" grpId="1"/>
      <p:bldP spid="13" grpId="0" animBg="1"/>
      <p:bldP spid="14" grpId="0"/>
      <p:bldP spid="15" grpId="0"/>
      <p:bldP spid="17" grpId="0"/>
      <p:bldP spid="18" grpId="0"/>
      <p:bldP spid="1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 </a:t>
            </a:r>
            <a:r>
              <a:rPr lang="ru-RU" sz="2400" dirty="0"/>
              <a:t>Влад предположил, что купол зонта имеет форму сферического сегмента.</a:t>
            </a:r>
          </a:p>
          <a:p>
            <a:r>
              <a:rPr lang="ru-RU" sz="2400" dirty="0"/>
              <a:t>Вычислите радиус R сферы купола, зная, что OC = R (рис. 2). Ответ дайте в сантиметрах.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3" y="1597110"/>
            <a:ext cx="3465739" cy="368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4893" y="5335659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Рис. 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12488" y="1371879"/>
            <a:ext cx="43988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Высота купола зонта h (рис. 2) оказалась равна </a:t>
            </a:r>
            <a:r>
              <a:rPr lang="ru-RU" sz="2400" b="1" dirty="0">
                <a:solidFill>
                  <a:srgbClr val="990099"/>
                </a:solidFill>
              </a:rPr>
              <a:t>25</a:t>
            </a:r>
            <a:r>
              <a:rPr lang="ru-RU" sz="2400" dirty="0"/>
              <a:t> см, а расстояние d между концами спиц, образующих дугу окружности, проходящей через вершину зонта, – ровно </a:t>
            </a:r>
            <a:r>
              <a:rPr lang="ru-RU" sz="2400" b="1" dirty="0">
                <a:solidFill>
                  <a:srgbClr val="00B050"/>
                </a:solidFill>
              </a:rPr>
              <a:t>110</a:t>
            </a:r>
            <a:r>
              <a:rPr lang="ru-RU" sz="2400" dirty="0"/>
              <a:t> см.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17592" y="2050027"/>
            <a:ext cx="51019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990099"/>
                </a:solidFill>
              </a:rPr>
              <a:t>25</a:t>
            </a:r>
            <a:endParaRPr lang="ru-RU" sz="20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56396" y="2009189"/>
            <a:ext cx="0" cy="720080"/>
          </a:xfrm>
          <a:prstGeom prst="line">
            <a:avLst/>
          </a:prstGeom>
          <a:ln w="57150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07924" y="4935549"/>
            <a:ext cx="619337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E4FC04"/>
                </a:solidFill>
              </a:rPr>
              <a:t>110</a:t>
            </a:r>
            <a:r>
              <a:rPr lang="ru-RU" sz="2000" dirty="0"/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0007" y="4941263"/>
            <a:ext cx="325277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2084" y="2233654"/>
                <a:ext cx="5116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990099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ru-RU" sz="28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084" y="2233654"/>
                <a:ext cx="51167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96632" y="2264431"/>
                <a:ext cx="504304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990099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ru-RU" sz="28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632" y="2264431"/>
                <a:ext cx="50430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 flipH="1">
            <a:off x="6026857" y="1976384"/>
            <a:ext cx="555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4FC04"/>
                </a:solidFill>
              </a:rPr>
              <a:t>55</a:t>
            </a:r>
            <a:r>
              <a:rPr lang="ru-RU" sz="2400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7001" y="1412868"/>
            <a:ext cx="2649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Длина отрезка </a:t>
            </a:r>
            <a:r>
              <a:rPr lang="en-US" sz="2400" dirty="0"/>
              <a:t>AB</a:t>
            </a:r>
            <a:r>
              <a:rPr lang="ru-RU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37822" y="1964039"/>
                <a:ext cx="1389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110:2=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822" y="1964039"/>
                <a:ext cx="138903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 flipH="1">
            <a:off x="2593063" y="2295209"/>
            <a:ext cx="555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E4FC04"/>
                </a:solidFill>
              </a:rPr>
              <a:t>55</a:t>
            </a:r>
            <a:r>
              <a:rPr lang="ru-RU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21321" y="2267604"/>
                <a:ext cx="36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𝐴𝑂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en-US" sz="2400" b="1" i="1" smtClean="0">
                          <a:latin typeface="Cambria Math"/>
                        </a:rPr>
                        <m:t>𝑪</m:t>
                      </m:r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</a:rPr>
                        <m:t>𝑨𝑪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21" y="2267604"/>
                <a:ext cx="360335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 rot="16200000">
                <a:off x="1251857" y="3278101"/>
                <a:ext cx="1040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𝑹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251857" y="3278101"/>
                <a:ext cx="104086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7729" y="2570245"/>
                <a:ext cx="4588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по теореме Пифагора  в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𝑂𝐴𝐵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: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729" y="2570245"/>
                <a:ext cx="458837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ый треугольник 20"/>
          <p:cNvSpPr/>
          <p:nvPr/>
        </p:nvSpPr>
        <p:spPr>
          <a:xfrm rot="5400000">
            <a:off x="2105742" y="2680381"/>
            <a:ext cx="1464215" cy="1626388"/>
          </a:xfrm>
          <a:prstGeom prst="rtTriangle">
            <a:avLst/>
          </a:prstGeom>
          <a:solidFill>
            <a:srgbClr val="ED83E5">
              <a:alpha val="62745"/>
            </a:srgbClr>
          </a:solidFill>
          <a:ln w="57150">
            <a:solidFill>
              <a:srgbClr val="ED83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71259" y="2988361"/>
                <a:ext cx="26810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𝑂𝐴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𝐴𝐵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59" y="2988361"/>
                <a:ext cx="268105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67122" y="3522203"/>
                <a:ext cx="30302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−25)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55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22" y="3522203"/>
                <a:ext cx="3030252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10153" y="3927804"/>
                <a:ext cx="43458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∙25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+25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55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53" y="3927804"/>
                <a:ext cx="4345805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/>
          <p:cNvCxnSpPr/>
          <p:nvPr/>
        </p:nvCxnSpPr>
        <p:spPr>
          <a:xfrm>
            <a:off x="4740184" y="3998587"/>
            <a:ext cx="263863" cy="2714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515991" y="4007930"/>
            <a:ext cx="263863" cy="2714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27036" y="4356791"/>
                <a:ext cx="2919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∙25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25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55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036" y="4356791"/>
                <a:ext cx="2919261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006105" y="4379906"/>
                <a:ext cx="9041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en-US" sz="2400" b="1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𝟐𝟓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105" y="4379906"/>
                <a:ext cx="904108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44966" t="-128947" b="-196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/>
          <p:cNvCxnSpPr/>
          <p:nvPr/>
        </p:nvCxnSpPr>
        <p:spPr>
          <a:xfrm>
            <a:off x="5238048" y="4492838"/>
            <a:ext cx="263863" cy="2714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401563" y="4389469"/>
            <a:ext cx="174155" cy="13573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67522" y="4389469"/>
                <a:ext cx="1357549" cy="42851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𝟏𝟏</m:t>
                          </m:r>
                          <m:r>
                            <m:rPr>
                              <m:nor/>
                            </m:rPr>
                            <a:rPr lang="ru-RU" sz="2000" b="1" dirty="0"/>
                            <m:t> 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522" y="4389469"/>
                <a:ext cx="1357549" cy="42851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>
            <a:off x="7722717" y="4449919"/>
            <a:ext cx="263863" cy="2714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37304" y="4767688"/>
                <a:ext cx="22519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=25+121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04" y="4767688"/>
                <a:ext cx="2251962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85534" y="5195128"/>
                <a:ext cx="15460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=146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534" y="5195128"/>
                <a:ext cx="1546064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729225" y="5671244"/>
                <a:ext cx="12062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=73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225" y="5671244"/>
                <a:ext cx="120622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Прямоугольник 49"/>
          <p:cNvSpPr/>
          <p:nvPr/>
        </p:nvSpPr>
        <p:spPr>
          <a:xfrm>
            <a:off x="4762313" y="6100716"/>
            <a:ext cx="2960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Ответ: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73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9658" y="5327810"/>
            <a:ext cx="309138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dirty="0"/>
              <a:t>R</a:t>
            </a:r>
            <a:r>
              <a:rPr lang="pt-BR" sz="2000" b="1" baseline="30000" dirty="0"/>
              <a:t>2</a:t>
            </a:r>
            <a:r>
              <a:rPr lang="pt-BR" sz="2000" b="1" dirty="0"/>
              <a:t> =R</a:t>
            </a:r>
            <a:r>
              <a:rPr lang="pt-BR" sz="2000" b="1" baseline="30000" dirty="0"/>
              <a:t>2</a:t>
            </a:r>
            <a:r>
              <a:rPr lang="pt-BR" sz="2000" b="1" dirty="0"/>
              <a:t> – 50R+625+3025</a:t>
            </a:r>
          </a:p>
          <a:p>
            <a:r>
              <a:rPr lang="pt-BR" sz="2000" b="1" dirty="0"/>
              <a:t>50R=3650</a:t>
            </a:r>
          </a:p>
          <a:p>
            <a:r>
              <a:rPr lang="pt-BR" sz="2400" b="1" dirty="0"/>
              <a:t>R=3650:50</a:t>
            </a:r>
            <a:endParaRPr lang="pt-BR" sz="2000" b="1" dirty="0"/>
          </a:p>
          <a:p>
            <a:r>
              <a:rPr lang="pt-BR" sz="2000" b="1" dirty="0"/>
              <a:t>R=73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1276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 animBg="1"/>
      <p:bldP spid="8" grpId="0" animBg="1"/>
      <p:bldP spid="13" grpId="0"/>
      <p:bldP spid="14" grpId="0" animBg="1"/>
      <p:bldP spid="15" grpId="0"/>
      <p:bldP spid="16" grpId="0"/>
      <p:bldP spid="17" grpId="0"/>
      <p:bldP spid="24" grpId="0"/>
      <p:bldP spid="18" grpId="0"/>
      <p:bldP spid="19" grpId="0"/>
      <p:bldP spid="20" grpId="0"/>
      <p:bldP spid="21" grpId="0" animBg="1"/>
      <p:bldP spid="22" grpId="0"/>
      <p:bldP spid="25" grpId="0"/>
      <p:bldP spid="31" grpId="0"/>
      <p:bldP spid="35" grpId="0"/>
      <p:bldP spid="33" grpId="0" animBg="1"/>
      <p:bldP spid="41" grpId="0"/>
      <p:bldP spid="42" grpId="0"/>
      <p:bldP spid="49" grpId="0"/>
      <p:bldP spid="50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332656"/>
                <a:ext cx="8640960" cy="1990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/>
                  <a:t>4. </a:t>
                </a:r>
                <a:r>
                  <a:rPr lang="ru-RU" sz="2400" dirty="0"/>
                  <a:t>Влад нашёл площадь купола зонта как площадь поверхности сферического сегмента по формуле </a:t>
                </a:r>
                <a:r>
                  <a:rPr lang="ru-RU" sz="2400" i="1" dirty="0"/>
                  <a:t>S=2</a:t>
                </a: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ru-RU" sz="2400" i="1" dirty="0"/>
                  <a:t>Rh , </a:t>
                </a:r>
                <a:r>
                  <a:rPr lang="ru-RU" sz="2400" dirty="0"/>
                  <a:t>где </a:t>
                </a:r>
                <a:r>
                  <a:rPr lang="ru-RU" sz="2400" i="1" dirty="0"/>
                  <a:t>R</a:t>
                </a:r>
                <a:r>
                  <a:rPr lang="ru-RU" sz="2400" dirty="0"/>
                  <a:t> – радиус сферы, а </a:t>
                </a:r>
                <a:r>
                  <a:rPr lang="ru-RU" sz="2400" i="1" dirty="0"/>
                  <a:t>h</a:t>
                </a:r>
                <a:r>
                  <a:rPr lang="ru-RU" sz="2400" dirty="0"/>
                  <a:t> – высота сегмента. Рассчитайте площадь поверхности купола способом Влада. Число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ru-RU" sz="2400" dirty="0"/>
                  <a:t> округлите до</a:t>
                </a:r>
                <a:r>
                  <a:rPr lang="ru-RU" sz="2400" i="1" dirty="0"/>
                  <a:t> 3,14</a:t>
                </a:r>
                <a:r>
                  <a:rPr lang="ru-RU" sz="2400" dirty="0"/>
                  <a:t>. Ответ дайте в квадратных сантиметрах.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656"/>
                <a:ext cx="8640960" cy="1990610"/>
              </a:xfrm>
              <a:prstGeom prst="rect">
                <a:avLst/>
              </a:prstGeom>
              <a:blipFill rotWithShape="1">
                <a:blip r:embed="rId2"/>
                <a:stretch>
                  <a:fillRect l="-1058" t="-2454" r="-1058" b="-6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11560" y="2374880"/>
                <a:ext cx="1656184" cy="633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i="1" dirty="0"/>
                  <a:t>S=2</a:t>
                </a:r>
                <a14:m>
                  <m:oMath xmlns:m="http://schemas.openxmlformats.org/officeDocument/2006/math">
                    <m:r>
                      <a:rPr lang="ru-RU" sz="3600" i="1" dirty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ru-RU" sz="3200" i="1" dirty="0">
                    <a:solidFill>
                      <a:schemeClr val="bg2">
                        <a:lumMod val="50000"/>
                      </a:schemeClr>
                    </a:solidFill>
                  </a:rPr>
                  <a:t>R</a:t>
                </a:r>
                <a:r>
                  <a:rPr lang="ru-RU" sz="3200" b="1" i="1" dirty="0">
                    <a:solidFill>
                      <a:srgbClr val="CC3399"/>
                    </a:solidFill>
                  </a:rPr>
                  <a:t>h</a:t>
                </a:r>
                <a:r>
                  <a:rPr lang="ru-RU" sz="3200" i="1" dirty="0"/>
                  <a:t>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4880"/>
                <a:ext cx="1656184" cy="633571"/>
              </a:xfrm>
              <a:prstGeom prst="rect">
                <a:avLst/>
              </a:prstGeom>
              <a:blipFill rotWithShape="1">
                <a:blip r:embed="rId3"/>
                <a:stretch>
                  <a:fillRect l="-9191" t="-6731" r="-7721" b="-28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7300" y="2895879"/>
                <a:ext cx="1713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C3399"/>
                        </a:solidFill>
                        <a:latin typeface="Cambria Math"/>
                      </a:rPr>
                      <m:t>𝒉</m:t>
                    </m:r>
                    <m:r>
                      <a:rPr lang="en-US" sz="2800" b="1" i="1" smtClean="0">
                        <a:solidFill>
                          <a:srgbClr val="CC3399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CC3399"/>
                        </a:solidFill>
                        <a:latin typeface="Cambria Math"/>
                      </a:rPr>
                      <m:t>𝟐𝟓</m:t>
                    </m:r>
                  </m:oMath>
                </a14:m>
                <a:r>
                  <a:rPr lang="ru-RU" sz="2800" b="1" dirty="0">
                    <a:solidFill>
                      <a:srgbClr val="CC3399"/>
                    </a:solidFill>
                  </a:rPr>
                  <a:t>см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00" y="2895879"/>
                <a:ext cx="171309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640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3377783"/>
                <a:ext cx="1735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𝑹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𝟕𝟑</m:t>
                    </m:r>
                  </m:oMath>
                </a14:m>
                <a:r>
                  <a:rPr lang="ru-RU" sz="2800" b="1" dirty="0">
                    <a:solidFill>
                      <a:srgbClr val="0070C0"/>
                    </a:solidFill>
                  </a:rPr>
                  <a:t>см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77783"/>
                <a:ext cx="1735540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r="-631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11560" y="3883149"/>
                <a:ext cx="3600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i="1" dirty="0"/>
                  <a:t>S=</a:t>
                </a:r>
                <a:r>
                  <a:rPr lang="ru-RU" sz="3200" i="1" dirty="0">
                    <a:solidFill>
                      <a:srgbClr val="C0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∙3,14∙</m:t>
                    </m:r>
                    <m:r>
                      <a:rPr lang="ru-RU" sz="3200" b="0" i="1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25</m:t>
                    </m:r>
                    <m:r>
                      <a:rPr lang="ru-RU" sz="3200" b="0" i="1" dirty="0" smtClean="0">
                        <a:latin typeface="Cambria Math"/>
                        <a:ea typeface="Cambria Math"/>
                      </a:rPr>
                      <m:t>∙73</m:t>
                    </m:r>
                  </m:oMath>
                </a14:m>
                <a:endParaRPr lang="ru-RU" sz="3200" i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83149"/>
                <a:ext cx="3600400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4230" t="-14583" b="-32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07903" y="3849055"/>
                <a:ext cx="29524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50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∙3,14∙73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3849055"/>
                <a:ext cx="2952475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15811" y="3849054"/>
                <a:ext cx="21289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157</m:t>
                      </m:r>
                      <m:r>
                        <a:rPr lang="ru-RU" sz="3200" b="0" i="1" smtClean="0">
                          <a:latin typeface="Cambria Math"/>
                          <a:ea typeface="Cambria Math"/>
                        </a:rPr>
                        <m:t>∙73</m:t>
                      </m:r>
                    </m:oMath>
                  </m:oMathPara>
                </a14:m>
                <a:endParaRPr lang="ru-RU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811" y="3849054"/>
                <a:ext cx="2128916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96139" y="29857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605" y="4725144"/>
            <a:ext cx="3107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/>
              <a:t>S=</a:t>
            </a:r>
            <a:r>
              <a:rPr lang="ru-RU" sz="3200" dirty="0"/>
              <a:t>11461см</a:t>
            </a:r>
            <a:r>
              <a:rPr lang="ru-RU" sz="3200" baseline="30000" dirty="0"/>
              <a:t>2</a:t>
            </a:r>
            <a:r>
              <a:rPr lang="ru-RU" sz="3200" i="1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517232"/>
            <a:ext cx="2434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Ответ: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11461</a:t>
            </a:r>
            <a:endParaRPr lang="ru-RU" sz="3200" dirty="0"/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45816" y="4303455"/>
                <a:ext cx="5846664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i="1" dirty="0">
                    <a:solidFill>
                      <a:srgbClr val="990099"/>
                    </a:solidFill>
                  </a:rPr>
                  <a:t>Важно! </a:t>
                </a:r>
                <a:r>
                  <a:rPr lang="ru-RU" sz="2800" i="1" dirty="0"/>
                  <a:t>Если в ответе получится не целое число, его необходимо будет округлить до целого.</a:t>
                </a:r>
                <a:r>
                  <a:rPr lang="ru-RU" sz="3200" i="1" dirty="0"/>
                  <a:t> </a:t>
                </a:r>
              </a:p>
              <a:p>
                <a:r>
                  <a:rPr lang="ru-RU" sz="2800" i="1" dirty="0"/>
                  <a:t>Пример: </a:t>
                </a:r>
                <a:r>
                  <a:rPr lang="ru-RU" sz="3200" i="1" dirty="0"/>
                  <a:t>9746,56 </a:t>
                </a:r>
                <a14:m>
                  <m:oMath xmlns:m="http://schemas.openxmlformats.org/officeDocument/2006/math">
                    <m:r>
                      <a:rPr lang="ru-RU" sz="32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3200" i="1" dirty="0"/>
                  <a:t>9747 (см</a:t>
                </a:r>
                <a:r>
                  <a:rPr lang="ru-RU" sz="3200" i="1" baseline="30000" dirty="0"/>
                  <a:t>2</a:t>
                </a:r>
                <a:r>
                  <a:rPr lang="ru-RU" sz="3200" i="1" dirty="0"/>
                  <a:t>)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16" y="4303455"/>
                <a:ext cx="5846664" cy="2062103"/>
              </a:xfrm>
              <a:prstGeom prst="rect">
                <a:avLst/>
              </a:prstGeom>
              <a:blipFill rotWithShape="1">
                <a:blip r:embed="rId9"/>
                <a:stretch>
                  <a:fillRect l="-2711" t="-4142" b="-5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4" y="26064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5. </a:t>
            </a:r>
            <a:r>
              <a:rPr lang="ru-RU" sz="2400" dirty="0"/>
              <a:t>Рулон ткани имеет длину </a:t>
            </a:r>
            <a:r>
              <a:rPr lang="ru-RU" sz="2400" i="1" dirty="0"/>
              <a:t>20 м </a:t>
            </a:r>
            <a:r>
              <a:rPr lang="ru-RU" sz="2400" dirty="0"/>
              <a:t>и ширину </a:t>
            </a:r>
            <a:r>
              <a:rPr lang="ru-RU" sz="2400" i="1" dirty="0"/>
              <a:t>140 см</a:t>
            </a:r>
            <a:r>
              <a:rPr lang="ru-RU" sz="2400" dirty="0"/>
              <a:t>. На фабрике из этого рулона были вырезаны треугольные клинья для </a:t>
            </a:r>
            <a:r>
              <a:rPr lang="ru-RU" sz="2400" b="1" i="1" dirty="0"/>
              <a:t>26 </a:t>
            </a:r>
            <a:r>
              <a:rPr lang="ru-RU" sz="2400" dirty="0"/>
              <a:t>зонтов, таких же, как зонт, который был у Максима и Влада. Каждый треугольник с учётом припуска на швы имеет площадь </a:t>
            </a:r>
            <a:r>
              <a:rPr lang="ru-RU" sz="2400" i="1" dirty="0"/>
              <a:t>980 кв. см. </a:t>
            </a:r>
            <a:r>
              <a:rPr lang="ru-RU" sz="2400" dirty="0"/>
              <a:t>Оставшаяся ткань пошла в обрезки. Сколько процентов ткани рулона пошло в обрезки?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7380" y="2555796"/>
                <a:ext cx="49135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Найдём площадь ткани в рулоне: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0" y="2555796"/>
                <a:ext cx="4913525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11560" y="3057789"/>
            <a:ext cx="6912768" cy="587235"/>
          </a:xfrm>
          <a:prstGeom prst="rect">
            <a:avLst/>
          </a:prstGeom>
          <a:solidFill>
            <a:srgbClr val="6EBEC6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5856" y="3275692"/>
                <a:ext cx="673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/>
                        </a:rPr>
                        <m:t>𝟐𝟎</m:t>
                      </m:r>
                      <m:r>
                        <a:rPr lang="ru-RU"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275692"/>
                <a:ext cx="67358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7524328" y="316674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140 см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27797" y="3275692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=2000см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97" y="3275692"/>
                <a:ext cx="124906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4249" y="3673910"/>
                <a:ext cx="3415422" cy="56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рулона</m:t>
                          </m:r>
                        </m:sub>
                      </m:sSub>
                      <m:r>
                        <a:rPr lang="ru-RU" sz="2800" b="0" i="1" smtClean="0">
                          <a:latin typeface="Cambria Math"/>
                        </a:rPr>
                        <m:t>=2000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∙140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9" y="3673910"/>
                <a:ext cx="3415422" cy="5629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7501" y="3713601"/>
                <a:ext cx="2747099" cy="521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800" b="0" i="1" smtClean="0">
                        <a:latin typeface="Cambria Math"/>
                      </a:rPr>
                      <m:t>=28</m:t>
                    </m:r>
                    <m:r>
                      <a:rPr lang="ru-RU" sz="2800" b="0" i="0" smtClean="0">
                        <a:latin typeface="Cambria Math"/>
                      </a:rPr>
                      <m:t>0000</m:t>
                    </m:r>
                    <m:sSup>
                      <m:sSup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/>
                          </a:rPr>
                          <m:t>( см</m:t>
                        </m:r>
                      </m:e>
                      <m:sup>
                        <m:r>
                          <a:rPr lang="ru-RU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501" y="3713601"/>
                <a:ext cx="2747099" cy="52193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4249" y="4236821"/>
                <a:ext cx="81419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Найдём площадь ткани для одного зонта из 10 клиньев: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49" y="4236821"/>
                <a:ext cx="814197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3242" y="4692500"/>
                <a:ext cx="3049809" cy="548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для 1 зонта</m:t>
                          </m:r>
                        </m:sub>
                      </m:sSub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ru-RU" sz="2800" b="0" i="0" smtClean="0">
                          <a:latin typeface="Cambria Math"/>
                        </a:rPr>
                        <m:t>10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2" y="4692500"/>
                <a:ext cx="3049809" cy="5484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00116" y="4705100"/>
                <a:ext cx="41481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=10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800" b="0" i="1" smtClean="0">
                        <a:latin typeface="Cambria Math"/>
                        <a:ea typeface="Cambria Math"/>
                      </a:rPr>
                      <m:t>980=9800</m:t>
                    </m:r>
                  </m:oMath>
                </a14:m>
                <a:r>
                  <a:rPr lang="ru-RU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/>
                          </a:rPr>
                          <m:t>( см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16" y="4705100"/>
                <a:ext cx="414812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7484" y="5242357"/>
                <a:ext cx="5639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/>
                        </a:rPr>
                        <m:t>Найдём площадь ткани для 26 зонтов: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84" y="5242357"/>
                <a:ext cx="5639685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53899" y="5704022"/>
                <a:ext cx="21914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</a:rPr>
                            <m:t>26</m:t>
                          </m:r>
                        </m:sub>
                      </m:sSub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r>
                        <a:rPr lang="ru-RU" sz="2800" b="0" i="0" smtClean="0">
                          <a:latin typeface="Cambria Math"/>
                        </a:rPr>
                        <m:t>26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/>
                              <a:ea typeface="Cambria Math"/>
                            </a:rPr>
                            <m:t>з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9" y="5704022"/>
                <a:ext cx="219143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37596" y="5720995"/>
                <a:ext cx="46867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=26</m:t>
                      </m:r>
                      <m:r>
                        <a:rPr lang="ru-RU" sz="2800" b="0" i="1" smtClean="0">
                          <a:latin typeface="Cambria Math"/>
                          <a:ea typeface="Cambria Math"/>
                        </a:rPr>
                        <m:t>∙9800=254800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/>
                            </a:rPr>
                            <m:t>( см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96" y="5720995"/>
                <a:ext cx="4686732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7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61419" y="823682"/>
                <a:ext cx="42484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0" i="1" dirty="0">
                    <a:solidFill>
                      <a:schemeClr val="bg1"/>
                    </a:solidFill>
                  </a:rPr>
                  <a:t>Весь рулон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− </m:t>
                    </m:r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</a:rPr>
                      <m:t>280000</m:t>
                    </m:r>
                    <m:sSup>
                      <m:sSup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400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419" y="823682"/>
                <a:ext cx="4248472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2296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23908" y="260648"/>
            <a:ext cx="8324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Сколько процентов ткани рулона пошло в обрезки?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1677" y="783868"/>
                <a:ext cx="373974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Весь рулон −</m:t>
                      </m:r>
                      <m:r>
                        <a:rPr lang="en-US" sz="2800" b="0" i="1" smtClean="0">
                          <a:latin typeface="Cambria Math"/>
                        </a:rPr>
                        <m:t>  </m:t>
                      </m:r>
                      <m:r>
                        <a:rPr lang="ru-RU" sz="2800" b="0" i="1" smtClean="0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ru-RU" sz="2800" b="0" dirty="0"/>
              </a:p>
              <a:p>
                <a:r>
                  <a:rPr lang="en-US" sz="2800" dirty="0"/>
                  <a:t> </a:t>
                </a:r>
                <a:r>
                  <a:rPr lang="ru-RU" sz="2800" dirty="0"/>
                  <a:t>Обрезки</a:t>
                </a:r>
                <a:r>
                  <a:rPr lang="en-US" sz="2800" dirty="0"/>
                  <a:t>        </a:t>
                </a:r>
                <a:r>
                  <a:rPr lang="ru-RU" sz="2800" dirty="0"/>
                  <a:t> – </a:t>
                </a:r>
                <a:r>
                  <a:rPr lang="en-US" sz="2800" dirty="0"/>
                  <a:t>   </a:t>
                </a:r>
                <a:r>
                  <a:rPr lang="en-US" sz="2800" i="1" dirty="0"/>
                  <a:t>x</a:t>
                </a:r>
                <a:r>
                  <a:rPr lang="en-US" sz="2800" dirty="0"/>
                  <a:t>% </a:t>
                </a:r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77" y="783868"/>
                <a:ext cx="373974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814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1677" y="1737975"/>
                <a:ext cx="3981090" cy="562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обрезков</m:t>
                          </m:r>
                        </m:sub>
                      </m:sSub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рулона</m:t>
                          </m:r>
                        </m:sub>
                      </m:sSub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ru-RU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26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77" y="1737975"/>
                <a:ext cx="3981090" cy="5629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02767" y="1834764"/>
                <a:ext cx="425321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=280000−254800=25200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( см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ru-RU" sz="2000" dirty="0">
                  <a:solidFill>
                    <a:schemeClr val="bg1"/>
                  </a:solidFill>
                </a:endParaRPr>
              </a:p>
              <a:p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767" y="1834764"/>
                <a:ext cx="4253216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39951" y="2188707"/>
                <a:ext cx="3881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Составим пропорцию: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1" y="2188707"/>
                <a:ext cx="388119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19" y="2389530"/>
                <a:ext cx="3672407" cy="11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/>
                        </a:rPr>
                        <m:t>280000</m:t>
                      </m:r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ru-RU" sz="2800" i="1">
                              <a:latin typeface="Cambria Math"/>
                            </a:rPr>
                            <m:t>см</m:t>
                          </m:r>
                        </m:e>
                        <m:sup>
                          <m:r>
                            <a:rPr lang="ru-RU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/>
                        </a:rPr>
                        <m:t>−100%</m:t>
                      </m:r>
                    </m:oMath>
                  </m:oMathPara>
                </a14:m>
                <a:endParaRPr lang="ru-RU" sz="2800" b="0" dirty="0"/>
              </a:p>
              <a:p>
                <a:endParaRPr lang="ru-RU" sz="1050" b="0" dirty="0"/>
              </a:p>
              <a:p>
                <a:r>
                  <a:rPr lang="ru-RU" sz="2800" dirty="0">
                    <a:latin typeface="Cambria Math"/>
                  </a:rPr>
                  <a:t>  </a:t>
                </a:r>
                <a:r>
                  <a:rPr lang="en-US" sz="2800" dirty="0">
                    <a:latin typeface="Cambria Math"/>
                  </a:rPr>
                  <a:t> </a:t>
                </a:r>
                <a:r>
                  <a:rPr lang="ru-RU" sz="2800" dirty="0">
                    <a:latin typeface="Cambria Math"/>
                  </a:rPr>
                  <a:t>25200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ru-RU" sz="2800" i="1">
                            <a:latin typeface="Cambria Math"/>
                          </a:rPr>
                          <m:t>см</m:t>
                        </m:r>
                      </m:e>
                      <m:sup>
                        <m:r>
                          <a:rPr lang="ru-RU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latin typeface="Cambria Math"/>
                  </a:rPr>
                  <a:t>   –  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800" i="1" dirty="0">
                    <a:latin typeface="Cambria Math"/>
                  </a:rPr>
                  <a:t> </a:t>
                </a:r>
                <a:r>
                  <a:rPr lang="ru-RU" sz="2800" dirty="0">
                    <a:latin typeface="Cambria Math"/>
                  </a:rPr>
                  <a:t>%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2389530"/>
                <a:ext cx="3672407" cy="1115690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51245" y="2711927"/>
                <a:ext cx="2530629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280000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/>
                            </a:rPr>
                            <m:t>25200</m:t>
                          </m:r>
                        </m:den>
                      </m:f>
                      <m:r>
                        <a:rPr lang="ru-RU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245" y="2711927"/>
                <a:ext cx="2530629" cy="9017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1677" y="3811218"/>
                <a:ext cx="2383666" cy="907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252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∙100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2800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77" y="3811218"/>
                <a:ext cx="2383666" cy="9077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5652696" y="2869507"/>
            <a:ext cx="263863" cy="15758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520764" y="3343988"/>
            <a:ext cx="263863" cy="15758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16772" y="4423307"/>
            <a:ext cx="395449" cy="259677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54160" y="3942464"/>
            <a:ext cx="516123" cy="29564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8070" y="4830418"/>
                <a:ext cx="153965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252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70" y="4830418"/>
                <a:ext cx="1539652" cy="91057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970101" y="4821943"/>
                <a:ext cx="12382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126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01" y="4821943"/>
                <a:ext cx="1238224" cy="8989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970283" y="4811146"/>
                <a:ext cx="1039452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63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83" y="4811146"/>
                <a:ext cx="1039452" cy="8989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3779988" y="4999018"/>
                <a:ext cx="8406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88" y="4999018"/>
                <a:ext cx="84067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59158" y="4999018"/>
                <a:ext cx="38507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9% </m:t>
                      </m:r>
                      <m:r>
                        <a:rPr lang="ru-RU" sz="2400" b="0" i="1" smtClean="0">
                          <a:latin typeface="Cambria Math"/>
                        </a:rPr>
                        <m:t>ткани ушло в обрезки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158" y="4999018"/>
                <a:ext cx="3850733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2792607" y="5720907"/>
            <a:ext cx="163615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Ответ: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9</a:t>
            </a:r>
            <a:endParaRPr lang="ru-RU" sz="3200" dirty="0"/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Summer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491</TotalTime>
  <Words>845</Words>
  <Application>Microsoft Office PowerPoint</Application>
  <PresentationFormat>Экран (4:3)</PresentationFormat>
  <Paragraphs>109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Cambria Math</vt:lpstr>
      <vt:lpstr>Courier New</vt:lpstr>
      <vt:lpstr>Times New Roman</vt:lpstr>
      <vt:lpstr>Trebuchet MS</vt:lpstr>
      <vt:lpstr>Wingdings 2</vt:lpstr>
      <vt:lpstr>Summer</vt:lpstr>
      <vt:lpstr>Методическая копилка</vt:lpstr>
      <vt:lpstr>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Зонт</dc:title>
  <dc:creator>админ</dc:creator>
  <cp:lastModifiedBy>User</cp:lastModifiedBy>
  <cp:revision>40</cp:revision>
  <dcterms:created xsi:type="dcterms:W3CDTF">2021-02-09T08:19:23Z</dcterms:created>
  <dcterms:modified xsi:type="dcterms:W3CDTF">2022-01-26T14:36:48Z</dcterms:modified>
</cp:coreProperties>
</file>